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256" r:id="rId2"/>
    <p:sldId id="403" r:id="rId3"/>
    <p:sldId id="424" r:id="rId4"/>
    <p:sldId id="466" r:id="rId5"/>
    <p:sldId id="444" r:id="rId6"/>
    <p:sldId id="445" r:id="rId7"/>
    <p:sldId id="409" r:id="rId8"/>
    <p:sldId id="447" r:id="rId9"/>
    <p:sldId id="335" r:id="rId10"/>
    <p:sldId id="405" r:id="rId11"/>
    <p:sldId id="363" r:id="rId12"/>
    <p:sldId id="342" r:id="rId13"/>
    <p:sldId id="391" r:id="rId14"/>
    <p:sldId id="448" r:id="rId15"/>
    <p:sldId id="344" r:id="rId16"/>
    <p:sldId id="345" r:id="rId17"/>
    <p:sldId id="451" r:id="rId18"/>
    <p:sldId id="449" r:id="rId19"/>
    <p:sldId id="392" r:id="rId20"/>
    <p:sldId id="452" r:id="rId21"/>
    <p:sldId id="411" r:id="rId22"/>
    <p:sldId id="450" r:id="rId23"/>
    <p:sldId id="413" r:id="rId24"/>
    <p:sldId id="258" r:id="rId25"/>
    <p:sldId id="415" r:id="rId26"/>
    <p:sldId id="417" r:id="rId27"/>
    <p:sldId id="422" r:id="rId28"/>
    <p:sldId id="423" r:id="rId29"/>
    <p:sldId id="425" r:id="rId30"/>
    <p:sldId id="426" r:id="rId31"/>
    <p:sldId id="427" r:id="rId32"/>
    <p:sldId id="429" r:id="rId33"/>
    <p:sldId id="430" r:id="rId34"/>
    <p:sldId id="431" r:id="rId35"/>
    <p:sldId id="433" r:id="rId36"/>
    <p:sldId id="467" r:id="rId37"/>
    <p:sldId id="468" r:id="rId38"/>
    <p:sldId id="469" r:id="rId39"/>
    <p:sldId id="470" r:id="rId40"/>
    <p:sldId id="434" r:id="rId41"/>
    <p:sldId id="454" r:id="rId42"/>
    <p:sldId id="460" r:id="rId43"/>
    <p:sldId id="461" r:id="rId44"/>
    <p:sldId id="462" r:id="rId45"/>
    <p:sldId id="463" r:id="rId46"/>
    <p:sldId id="464" r:id="rId47"/>
    <p:sldId id="465" r:id="rId48"/>
    <p:sldId id="442" r:id="rId49"/>
    <p:sldId id="4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19"/>
    <p:restoredTop sz="66687"/>
  </p:normalViewPr>
  <p:slideViewPr>
    <p:cSldViewPr snapToGrid="0" snapToObjects="1">
      <p:cViewPr varScale="1">
        <p:scale>
          <a:sx n="95" d="100"/>
          <a:sy n="95" d="100"/>
        </p:scale>
        <p:origin x="1088"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first session tomorrow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You’ll revisit the concept of “tidy”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block of the day, we’ll dive into one or the main generators of knowledge and understanding in data analysis: visualization. And I promise we’ll be done early.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for about 7 minutes **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into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 and there’s nothing else that needs to be specified to make a plot.</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So where should we define the data? 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The data should be defined globally because it's the same for all layers, so we pass it as an argument to the </a:t>
            </a:r>
            <a:r>
              <a:rPr lang="en-US" i="0" dirty="0" err="1"/>
              <a:t>ggplot</a:t>
            </a:r>
            <a:r>
              <a:rPr lang="en-US" i="0" dirty="0"/>
              <a:t>() function</a:t>
            </a:r>
          </a:p>
          <a:p>
            <a:pPr marL="171450" indent="-171450">
              <a:buFontTx/>
              <a:buChar char="-"/>
            </a:pPr>
            <a:r>
              <a:rPr lang="en-US" i="0" dirty="0"/>
              <a:t>The x mapping is the same for both </a:t>
            </a:r>
            <a:r>
              <a:rPr lang="en-US" i="0" dirty="0" err="1"/>
              <a:t>geoms</a:t>
            </a:r>
            <a:r>
              <a:rPr lang="en-US" i="0" dirty="0"/>
              <a:t>, so we can make this global as well.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79380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But now let’s look at the histogram. Again,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715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Similarly, to make the frequency polygon line blue, we define the </a:t>
            </a:r>
            <a:r>
              <a:rPr lang="en-US" b="1" i="0" dirty="0"/>
              <a:t>color </a:t>
            </a:r>
            <a:r>
              <a:rPr lang="en-US" b="0" i="0" dirty="0"/>
              <a:t>aesthetic locally. </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80826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Note that the </a:t>
            </a:r>
            <a:r>
              <a:rPr lang="en-US" b="1" i="0" dirty="0"/>
              <a:t>color</a:t>
            </a:r>
            <a:r>
              <a:rPr lang="en-US" b="0" i="0" dirty="0"/>
              <a:t> aesthetic here is a setting not a mapping – it’s constant throughout the plot.</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1756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7/15/20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tiff"/><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Stephan Kadauke</a:t>
            </a:r>
            <a:endParaRPr lang="en-US" sz="2000" b="1" dirty="0"/>
          </a:p>
          <a:p>
            <a:r>
              <a:rPr lang="en-US" sz="2400" dirty="0"/>
              <a:t>July 16, 2020</a:t>
            </a:r>
            <a:endParaRPr lang="en-US" sz="2800"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7" name="Slide Number Placeholder 6">
            <a:extLst>
              <a:ext uri="{FF2B5EF4-FFF2-40B4-BE49-F238E27FC236}">
                <a16:creationId xmlns:a16="http://schemas.microsoft.com/office/drawing/2014/main" id="{C53F8829-6301-F549-9C6E-266C870EB28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353936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386556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228509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7C6AF85-B786-9C4A-93B4-60BC0700AD2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6352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404082446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
        <p:nvSpPr>
          <p:cNvPr id="5" name="Rectangle 4">
            <a:extLst>
              <a:ext uri="{FF2B5EF4-FFF2-40B4-BE49-F238E27FC236}">
                <a16:creationId xmlns:a16="http://schemas.microsoft.com/office/drawing/2014/main" id="{5CC2E910-A2B2-7D49-838C-6D2A0CCA5CAA}"/>
              </a:ext>
            </a:extLst>
          </p:cNvPr>
          <p:cNvSpPr/>
          <p:nvPr/>
        </p:nvSpPr>
        <p:spPr>
          <a:xfrm>
            <a:off x="1116793" y="3429000"/>
            <a:ext cx="10647115"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
        <p:nvSpPr>
          <p:cNvPr id="7" name="Slide Number Placeholder 6">
            <a:extLst>
              <a:ext uri="{FF2B5EF4-FFF2-40B4-BE49-F238E27FC236}">
                <a16:creationId xmlns:a16="http://schemas.microsoft.com/office/drawing/2014/main" id="{0F80E858-C04A-DE4E-A6DF-1AD11C435C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101821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
        <p:nvSpPr>
          <p:cNvPr id="8" name="Slide Number Placeholder 7">
            <a:extLst>
              <a:ext uri="{FF2B5EF4-FFF2-40B4-BE49-F238E27FC236}">
                <a16:creationId xmlns:a16="http://schemas.microsoft.com/office/drawing/2014/main" id="{B61A24F7-3CE9-F64A-AF69-8A2EB4C1BF3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342570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endParaRPr lang="en-US" sz="1600" dirty="0">
                <a:latin typeface="Monaco" pitchFamily="2" charset="77"/>
                <a:ea typeface="Menlo" panose="020B0609030804020204" pitchFamily="49" charset="0"/>
                <a:cs typeface="Menlo" panose="020B0609030804020204" pitchFamily="49" charset="0"/>
              </a:endParaRP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110498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93096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2740683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(color = "blue")</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12741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3F3AE-82BF-014B-9A4E-3A1F34A9D9A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dirty="0">
              <a:solidFill>
                <a:prstClr val="black">
                  <a:lumMod val="95000"/>
                  <a:lumOff val="5000"/>
                </a:prstClr>
              </a:solidFill>
            </a:endParaRPr>
          </a:p>
        </p:txBody>
      </p:sp>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47</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48</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49</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dirty="0">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10259</TotalTime>
  <Words>5198</Words>
  <Application>Microsoft Macintosh PowerPoint</Application>
  <PresentationFormat>Widescreen</PresentationFormat>
  <Paragraphs>534</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Monaco</vt:lpstr>
      <vt:lpstr>Tw Cen MT</vt:lpstr>
      <vt:lpstr>Tw Cen MT Condensed</vt:lpstr>
      <vt:lpstr>Wingdings 3</vt:lpstr>
      <vt:lpstr>Integral</vt:lpstr>
      <vt:lpstr>Data Visualization</vt:lpstr>
      <vt:lpstr>PowerPoint Presentation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Global vs Local Settings</vt:lpstr>
      <vt:lpstr>PowerPoint Presentation</vt:lpstr>
      <vt:lpstr>PowerPoint Presentation</vt:lpstr>
      <vt:lpstr>PowerPoint Presentation</vt:lpstr>
      <vt:lpstr>PowerPoint Presentation</vt:lpstr>
      <vt:lpstr>PowerPoint Presentation</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535</cp:revision>
  <cp:lastPrinted>2020-07-07T16:31:56Z</cp:lastPrinted>
  <dcterms:created xsi:type="dcterms:W3CDTF">2018-02-26T19:02:44Z</dcterms:created>
  <dcterms:modified xsi:type="dcterms:W3CDTF">2020-07-16T03:00:44Z</dcterms:modified>
</cp:coreProperties>
</file>